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1" r:id="rId5"/>
    <p:sldId id="284" r:id="rId6"/>
    <p:sldId id="280" r:id="rId7"/>
    <p:sldId id="261" r:id="rId8"/>
    <p:sldId id="293" r:id="rId9"/>
    <p:sldId id="279" r:id="rId10"/>
    <p:sldId id="294" r:id="rId11"/>
    <p:sldId id="265" r:id="rId12"/>
    <p:sldId id="295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9" autoAdjust="0"/>
    <p:restoredTop sz="94879" autoAdjust="0"/>
  </p:normalViewPr>
  <p:slideViewPr>
    <p:cSldViewPr snapToGrid="0">
      <p:cViewPr varScale="1">
        <p:scale>
          <a:sx n="84" d="100"/>
          <a:sy n="84" d="100"/>
        </p:scale>
        <p:origin x="126" y="420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90BAA-EE17-DAA3-8C8A-9C189162B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5145DE-0480-75A4-E933-09AB737E0F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F17230-1A7F-5BE3-772C-970695842D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D27747-5372-8C36-FBB0-901585CBEA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19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082BD-61C3-EBF7-9F65-F7DEC41B0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B9767D-4E29-72CA-BC36-0B8E7D305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D2FBA1-534B-8255-1A46-C08881C294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395F99-F764-95B4-0DB3-9CF8CBC05F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854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9104FB-166A-095B-2048-ECF44251A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84650C-F8B6-B4BB-5119-B08135A3B4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C613AA-38C8-8873-38DC-D21BDD4B1F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26A506-0AD4-0935-D6D5-75039F0563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0847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5319" y="1587640"/>
            <a:ext cx="9797143" cy="2481941"/>
          </a:xfrm>
        </p:spPr>
        <p:txBody>
          <a:bodyPr/>
          <a:lstStyle/>
          <a:p>
            <a:r>
              <a:rPr lang="en-US" dirty="0"/>
              <a:t>Timing In The</a:t>
            </a:r>
            <a:br>
              <a:rPr lang="en-US" dirty="0"/>
            </a:br>
            <a:r>
              <a:rPr lang="en-US" dirty="0"/>
              <a:t>Technology Value Stream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B5397884-8A96-3F8D-5C1B-20C30D22E06E}"/>
              </a:ext>
            </a:extLst>
          </p:cNvPr>
          <p:cNvSpPr txBox="1">
            <a:spLocks/>
          </p:cNvSpPr>
          <p:nvPr/>
        </p:nvSpPr>
        <p:spPr>
          <a:xfrm>
            <a:off x="1362075" y="3898760"/>
            <a:ext cx="9467850" cy="236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CSD-380 Assignment 1.2</a:t>
            </a:r>
          </a:p>
          <a:p>
            <a:r>
              <a:rPr lang="en-US" dirty="0"/>
              <a:t>Jess Monnier</a:t>
            </a:r>
          </a:p>
          <a:p>
            <a:r>
              <a:rPr lang="en-US" dirty="0"/>
              <a:t>17 August 2025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 dirty="0"/>
              <a:t>Bigelow, S.J. (2023, February 6). </a:t>
            </a:r>
            <a:r>
              <a:rPr lang="en-US" i="1" dirty="0"/>
              <a:t>What is value stream management?</a:t>
            </a:r>
            <a:r>
              <a:rPr lang="en-US" dirty="0"/>
              <a:t> TechTarget. https://www.techtarget.com/searchcio/definition/value-stream-management</a:t>
            </a:r>
          </a:p>
          <a:p>
            <a:pPr marL="457200" indent="-457200"/>
            <a:r>
              <a:rPr lang="en-US" dirty="0"/>
              <a:t>Kim, G., Humble, J., Willis, J., &amp; </a:t>
            </a:r>
            <a:r>
              <a:rPr lang="en-US" dirty="0" err="1"/>
              <a:t>Allspaw</a:t>
            </a:r>
            <a:r>
              <a:rPr lang="en-US" dirty="0"/>
              <a:t>, J. (2016). </a:t>
            </a:r>
            <a:r>
              <a:rPr lang="en-US" i="1" dirty="0"/>
              <a:t>The DevOps Handbook: How to Create World-Class Agility, Reliability, &amp; Security in Technology Organizations (Second Edition)</a:t>
            </a:r>
            <a:r>
              <a:rPr lang="en-US" dirty="0"/>
              <a:t>. IT Revolution Press.</a:t>
            </a:r>
          </a:p>
          <a:p>
            <a:pPr marL="457200" indent="-457200"/>
            <a:r>
              <a:rPr lang="en-US" dirty="0"/>
              <a:t>Takakura, T. (n.d.). </a:t>
            </a:r>
            <a:r>
              <a:rPr lang="en-US" i="1" dirty="0"/>
              <a:t>What is Value Stream Management (VSM) and Why is it Important?</a:t>
            </a:r>
            <a:r>
              <a:rPr lang="en-US" dirty="0"/>
              <a:t> Atlassian. https://www.atlassian.com/agile/value-stream-management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Lead Time Vs. Processing Time</a:t>
            </a:r>
          </a:p>
          <a:p>
            <a:r>
              <a:rPr lang="en-US" dirty="0"/>
              <a:t>Long Lead Times (months)</a:t>
            </a:r>
          </a:p>
          <a:p>
            <a:r>
              <a:rPr lang="en-US" dirty="0"/>
              <a:t>Short Lead Times (Minutes)</a:t>
            </a:r>
          </a:p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5609" y="2286000"/>
            <a:ext cx="10048351" cy="2286000"/>
          </a:xfrm>
        </p:spPr>
        <p:txBody>
          <a:bodyPr/>
          <a:lstStyle/>
          <a:p>
            <a:r>
              <a:rPr lang="en-US" dirty="0"/>
              <a:t>Lead Time Vs. Processing Time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9FAD9A0B-1E83-D5F5-2651-6DED8EFF5F50}"/>
              </a:ext>
            </a:extLst>
          </p:cNvPr>
          <p:cNvSpPr txBox="1">
            <a:spLocks/>
          </p:cNvSpPr>
          <p:nvPr/>
        </p:nvSpPr>
        <p:spPr>
          <a:xfrm>
            <a:off x="1362075" y="3898760"/>
            <a:ext cx="9467850" cy="236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Definitions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FAAE64-1B2C-2A8A-BC58-4FC37AD5B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9047" y="4747600"/>
            <a:ext cx="3553906" cy="143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Lead and Processing Time Defined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 dirty="0"/>
              <a:t>Lead Time:</a:t>
            </a:r>
          </a:p>
          <a:p>
            <a:pPr marL="514350" lvl="5"/>
            <a:r>
              <a:rPr lang="en-US" dirty="0"/>
              <a:t>The time from a request being made to when it is fulfilled</a:t>
            </a:r>
          </a:p>
          <a:p>
            <a:pPr marL="514350" lvl="5"/>
            <a:r>
              <a:rPr lang="en-US" dirty="0"/>
              <a:t>Reflects the customer’s experience</a:t>
            </a:r>
          </a:p>
          <a:p>
            <a:r>
              <a:rPr lang="en-US" b="1" dirty="0"/>
              <a:t>Processing Time</a:t>
            </a:r>
            <a:r>
              <a:rPr lang="en-US" dirty="0"/>
              <a:t>:</a:t>
            </a:r>
          </a:p>
          <a:p>
            <a:pPr marL="514350" lvl="5"/>
            <a:r>
              <a:rPr lang="en-US" dirty="0"/>
              <a:t>The time from starting to finishing work on a request</a:t>
            </a:r>
          </a:p>
          <a:p>
            <a:pPr marL="514350" lvl="5"/>
            <a:r>
              <a:rPr lang="en-US" dirty="0"/>
              <a:t>Does not include time in the queue</a:t>
            </a:r>
          </a:p>
          <a:p>
            <a:pPr marL="0" lvl="4" indent="-2000250">
              <a:buNone/>
            </a:pPr>
            <a:endParaRPr lang="en-US" dirty="0"/>
          </a:p>
          <a:p>
            <a:pPr marL="0" lvl="4" indent="-2000250">
              <a:buNone/>
            </a:pPr>
            <a:r>
              <a:rPr lang="en-US" dirty="0"/>
              <a:t>Another common definition of lead time is the time between committing code to the codebase and that code actually being deployable.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D5812-F4A3-5DFC-E5D8-4B3933C83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76E6AF33-92AD-BD7E-F0D4-1C6D86DEC2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7C0A80-3C15-7B48-D847-E54E0DC56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Long Lead Times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60285E97-140E-4E8A-17ED-996C696847AE}"/>
              </a:ext>
            </a:extLst>
          </p:cNvPr>
          <p:cNvSpPr txBox="1">
            <a:spLocks/>
          </p:cNvSpPr>
          <p:nvPr/>
        </p:nvSpPr>
        <p:spPr>
          <a:xfrm>
            <a:off x="1362075" y="3898760"/>
            <a:ext cx="9467850" cy="236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Development Lead Times Requiring Months: An Unfortunately Common Reality</a:t>
            </a:r>
          </a:p>
        </p:txBody>
      </p:sp>
    </p:spTree>
    <p:extLst>
      <p:ext uri="{BB962C8B-B14F-4D97-AF65-F5344CB8AC3E}">
        <p14:creationId xmlns:p14="http://schemas.microsoft.com/office/powerpoint/2010/main" val="3227985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Long Lead 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2"/>
            <a:ext cx="10838794" cy="434640"/>
          </a:xfrm>
          <a:noFill/>
        </p:spPr>
        <p:txBody>
          <a:bodyPr>
            <a:normAutofit/>
          </a:bodyPr>
          <a:lstStyle/>
          <a:p>
            <a:r>
              <a:rPr lang="en-US" dirty="0"/>
              <a:t>A value stream with lead times measuring in months likely includes some or all of these contributing factors: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40F27BF-F633-5432-1664-A047BBB497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33404"/>
              </p:ext>
            </p:extLst>
          </p:nvPr>
        </p:nvGraphicFramePr>
        <p:xfrm>
          <a:off x="838198" y="2527491"/>
          <a:ext cx="10313278" cy="348442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786354">
                  <a:extLst>
                    <a:ext uri="{9D8B030D-6E8A-4147-A177-3AD203B41FA5}">
                      <a16:colId xmlns:a16="http://schemas.microsoft.com/office/drawing/2014/main" val="2475390734"/>
                    </a:ext>
                  </a:extLst>
                </a:gridCol>
                <a:gridCol w="6526924">
                  <a:extLst>
                    <a:ext uri="{9D8B030D-6E8A-4147-A177-3AD203B41FA5}">
                      <a16:colId xmlns:a16="http://schemas.microsoft.com/office/drawing/2014/main" val="83940527"/>
                    </a:ext>
                  </a:extLst>
                </a:gridCol>
              </a:tblGrid>
              <a:tr h="6968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3591617"/>
                  </a:ext>
                </a:extLst>
              </a:tr>
              <a:tr h="696885">
                <a:tc>
                  <a:txBody>
                    <a:bodyPr/>
                    <a:lstStyle/>
                    <a:p>
                      <a:pPr marL="0" lvl="1" indent="0"/>
                      <a:r>
                        <a:rPr lang="en-US" dirty="0"/>
                        <a:t>Tight coupling within the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31775" indent="0"/>
                      <a:r>
                        <a:rPr lang="en-US" dirty="0"/>
                        <a:t>Merging the changes together results in code that no longer builds correctly and/or cannot pass the established tests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5772388"/>
                  </a:ext>
                </a:extLst>
              </a:tr>
              <a:tr h="696885">
                <a:tc>
                  <a:txBody>
                    <a:bodyPr/>
                    <a:lstStyle/>
                    <a:p>
                      <a:pPr marL="0" lvl="1" indent="0"/>
                      <a:r>
                        <a:rPr lang="en-US" dirty="0"/>
                        <a:t>A lack of integration test environments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31775" indent="0"/>
                      <a:r>
                        <a:rPr lang="en-US" dirty="0"/>
                        <a:t>Teams must wait for access to shared environments, delaying testing and validation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0381114"/>
                  </a:ext>
                </a:extLst>
              </a:tr>
              <a:tr h="696885">
                <a:tc>
                  <a:txBody>
                    <a:bodyPr/>
                    <a:lstStyle/>
                    <a:p>
                      <a:pPr marL="0" lvl="1" indent="0"/>
                      <a:r>
                        <a:rPr lang="en-US" dirty="0"/>
                        <a:t>High reliance on manual testing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31775" indent="0"/>
                      <a:r>
                        <a:rPr lang="en-US" dirty="0"/>
                        <a:t>Testing takes significantly longer and is error-prone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1160716"/>
                  </a:ext>
                </a:extLst>
              </a:tr>
              <a:tr h="6968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Multiple (and/or complex) approval processes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31775" indent="0"/>
                      <a:r>
                        <a:rPr lang="en-US" dirty="0"/>
                        <a:t>Changes are delayed in review queues, increasing wait times, often in ways unrelated to the risk of the change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1376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49B85-C924-194F-A91C-19D46CA17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667072F4-D32D-7C72-7BAC-4459E68D5A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986944E-ABD5-47C6-B256-449FDA0AB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Short Lead Times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5B49F0F7-0597-AF88-190B-5480B55CC112}"/>
              </a:ext>
            </a:extLst>
          </p:cNvPr>
          <p:cNvSpPr txBox="1">
            <a:spLocks/>
          </p:cNvSpPr>
          <p:nvPr/>
        </p:nvSpPr>
        <p:spPr>
          <a:xfrm>
            <a:off x="1362075" y="3898760"/>
            <a:ext cx="9467850" cy="2367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Development Lead Times Requiring Minutes: The DevOps Ideal</a:t>
            </a:r>
          </a:p>
        </p:txBody>
      </p:sp>
    </p:spTree>
    <p:extLst>
      <p:ext uri="{BB962C8B-B14F-4D97-AF65-F5344CB8AC3E}">
        <p14:creationId xmlns:p14="http://schemas.microsoft.com/office/powerpoint/2010/main" val="3595888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Short Lead Times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024780"/>
            <a:ext cx="10515601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In an ideal DevOps environment…</a:t>
            </a:r>
          </a:p>
          <a:p>
            <a:pPr lvl="1"/>
            <a:r>
              <a:rPr lang="en-US" dirty="0"/>
              <a:t>Feedback is provided to developers quickly and consistently</a:t>
            </a:r>
          </a:p>
          <a:p>
            <a:pPr lvl="1"/>
            <a:r>
              <a:rPr lang="en-US" dirty="0"/>
              <a:t>Code changes are small and frequently check in to a version control repository</a:t>
            </a:r>
          </a:p>
          <a:p>
            <a:pPr lvl="1"/>
            <a:r>
              <a:rPr lang="en-US" dirty="0"/>
              <a:t>Code is highly modular/decoupled and well encapsulated</a:t>
            </a:r>
          </a:p>
          <a:p>
            <a:pPr lvl="1"/>
            <a:r>
              <a:rPr lang="en-US" dirty="0"/>
              <a:t>Testing is automated when possible</a:t>
            </a:r>
          </a:p>
          <a:p>
            <a:pPr lvl="1"/>
            <a:r>
              <a:rPr lang="en-US" dirty="0"/>
              <a:t>Approval processes are simple and streamlined, perhaps with some portions automated</a:t>
            </a:r>
          </a:p>
          <a:p>
            <a:pPr lvl="1" indent="0">
              <a:buNone/>
            </a:pPr>
            <a:endParaRPr lang="en-US" dirty="0"/>
          </a:p>
          <a:p>
            <a:pPr lvl="1" indent="0">
              <a:buNone/>
            </a:pPr>
            <a:r>
              <a:rPr lang="en-US" dirty="0"/>
              <a:t>With these concepts implemented, lead time can become something measured in hours or even minutes, and when problems do occur within the code the impact is small rather than system-wide.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5EB43F-C5BE-85CC-B57F-43B7A49F9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DD2A7-5075-5B0A-B08A-6F6D189C2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Example with GitLab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3D8388-B32B-338C-097C-705EB9EADBA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82064" y="5423338"/>
            <a:ext cx="11485328" cy="738631"/>
          </a:xfrm>
          <a:noFill/>
        </p:spPr>
        <p:txBody>
          <a:bodyPr>
            <a:normAutofit/>
          </a:bodyPr>
          <a:lstStyle/>
          <a:p>
            <a:pPr lvl="1" indent="0">
              <a:buNone/>
            </a:pPr>
            <a:r>
              <a:rPr lang="en-US" dirty="0"/>
              <a:t>This is an example of the </a:t>
            </a:r>
            <a:r>
              <a:rPr lang="en-US" dirty="0" err="1"/>
              <a:t>Veloren</a:t>
            </a:r>
            <a:r>
              <a:rPr lang="en-US" dirty="0"/>
              <a:t> CI/CD pipeline on GitLab. The stages include a number of automated tests that are run whenever code changes are submitted to the codebase, making it easy to track changes and their impacts.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9FF2C3-0C10-2DA9-5F95-9E5B7D55D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EBD094-B2D9-40B8-6700-B2DB05305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64" y="1326527"/>
            <a:ext cx="8347587" cy="40968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07055D-7B7B-1ECD-5B9B-94BA8E7F9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4229" y="1475330"/>
            <a:ext cx="2953162" cy="351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56231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{E3F2E1B1-7487-4232-BE29-E1F9D6FC0407}TFb73f27a7-0404-48d9-96f8-0ca8d35477ecb8e31239_win32-b557d689d35e</Template>
  <TotalTime>251</TotalTime>
  <Words>503</Words>
  <Application>Microsoft Office PowerPoint</Application>
  <PresentationFormat>Widescreen</PresentationFormat>
  <Paragraphs>60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Calibri</vt:lpstr>
      <vt:lpstr>Calibri Light</vt:lpstr>
      <vt:lpstr>Wingdings</vt:lpstr>
      <vt:lpstr>Custom</vt:lpstr>
      <vt:lpstr>Timing In The Technology Value Stream</vt:lpstr>
      <vt:lpstr>AGENDA</vt:lpstr>
      <vt:lpstr>Lead Time Vs. Processing Time</vt:lpstr>
      <vt:lpstr>Lead and Processing Time Defined</vt:lpstr>
      <vt:lpstr>Long Lead Times</vt:lpstr>
      <vt:lpstr>Long Lead Times</vt:lpstr>
      <vt:lpstr>Short Lead Times</vt:lpstr>
      <vt:lpstr>Short Lead Times</vt:lpstr>
      <vt:lpstr>Example with GitLab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Jess Monnier</dc:creator>
  <cp:lastModifiedBy>Jess Monnier</cp:lastModifiedBy>
  <cp:revision>2</cp:revision>
  <dcterms:created xsi:type="dcterms:W3CDTF">2025-08-17T16:16:22Z</dcterms:created>
  <dcterms:modified xsi:type="dcterms:W3CDTF">2025-08-17T20:28:03Z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